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theme/theme2.xml" ContentType="application/vnd.openxmlformats-officedocument.theme+xml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sto MT"/>
        <a:ea typeface="Calisto MT"/>
        <a:cs typeface="Calisto MT"/>
        <a:sym typeface="Calisto M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sto MT"/>
        <a:ea typeface="Calisto MT"/>
        <a:cs typeface="Calisto MT"/>
        <a:sym typeface="Calisto M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sto MT"/>
        <a:ea typeface="Calisto MT"/>
        <a:cs typeface="Calisto MT"/>
        <a:sym typeface="Calisto M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sto MT"/>
        <a:ea typeface="Calisto MT"/>
        <a:cs typeface="Calisto MT"/>
        <a:sym typeface="Calisto M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sto MT"/>
        <a:ea typeface="Calisto MT"/>
        <a:cs typeface="Calisto MT"/>
        <a:sym typeface="Calisto M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sto MT"/>
        <a:ea typeface="Calisto MT"/>
        <a:cs typeface="Calisto MT"/>
        <a:sym typeface="Calisto M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sto MT"/>
        <a:ea typeface="Calisto MT"/>
        <a:cs typeface="Calisto MT"/>
        <a:sym typeface="Calisto M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sto MT"/>
        <a:ea typeface="Calisto MT"/>
        <a:cs typeface="Calisto MT"/>
        <a:sym typeface="Calisto M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sto MT"/>
        <a:ea typeface="Calisto MT"/>
        <a:cs typeface="Calisto MT"/>
        <a:sym typeface="Calisto M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sto MT"/>
          <a:ea typeface="Calisto MT"/>
          <a:cs typeface="Calisto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sto MT"/>
          <a:ea typeface="Calisto MT"/>
          <a:cs typeface="Calisto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sto MT"/>
          <a:ea typeface="Calisto MT"/>
          <a:cs typeface="Calisto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sto MT"/>
          <a:ea typeface="Calisto MT"/>
          <a:cs typeface="Calisto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sto MT"/>
          <a:ea typeface="Calisto MT"/>
          <a:cs typeface="Calisto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sto MT"/>
          <a:ea typeface="Calisto MT"/>
          <a:cs typeface="Calisto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sto MT"/>
          <a:ea typeface="Calisto MT"/>
          <a:cs typeface="Calisto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sto MT"/>
          <a:ea typeface="Calisto MT"/>
          <a:cs typeface="Calisto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sto MT"/>
          <a:ea typeface="Calisto MT"/>
          <a:cs typeface="Calisto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sto MT"/>
          <a:ea typeface="Calisto MT"/>
          <a:cs typeface="Calisto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sto MT"/>
          <a:ea typeface="Calisto MT"/>
          <a:cs typeface="Calisto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sto MT"/>
          <a:ea typeface="Calisto MT"/>
          <a:cs typeface="Calisto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sto MT"/>
          <a:ea typeface="Calisto MT"/>
          <a:cs typeface="Calisto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sto MT"/>
          <a:ea typeface="Calisto MT"/>
          <a:cs typeface="Calisto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sto MT"/>
          <a:ea typeface="Calisto MT"/>
          <a:cs typeface="Calisto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sto MT"/>
          <a:ea typeface="Calisto MT"/>
          <a:cs typeface="Calisto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sto MT"/>
          <a:ea typeface="Calisto MT"/>
          <a:cs typeface="Calisto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sto MT"/>
          <a:ea typeface="Calisto MT"/>
          <a:cs typeface="Calisto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sto MT"/>
          <a:ea typeface="Calisto MT"/>
          <a:cs typeface="Calisto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sto MT"/>
          <a:ea typeface="Calisto MT"/>
          <a:cs typeface="Calisto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sto MT"/>
          <a:ea typeface="Calisto MT"/>
          <a:cs typeface="Calisto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sto MT"/>
          <a:ea typeface="Calisto MT"/>
          <a:cs typeface="Calisto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sto MT"/>
          <a:ea typeface="Calisto MT"/>
          <a:cs typeface="Calisto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sto MT"/>
          <a:ea typeface="Calisto MT"/>
          <a:cs typeface="Calisto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457198" y="1295400"/>
            <a:ext cx="8228015" cy="192722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457198" y="3307975"/>
            <a:ext cx="8228015" cy="106680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1pPr>
            <a:lvl2pPr marL="0" indent="457200" algn="ct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2pPr>
            <a:lvl3pPr marL="0" indent="914400" algn="ct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3pPr>
            <a:lvl4pPr marL="0" indent="1371600" algn="ct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4pPr>
            <a:lvl5pPr marL="0" indent="1828800" algn="ct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/>
        </p:nvSpPr>
        <p:spPr>
          <a:xfrm>
            <a:off x="8292817" y="5804646"/>
            <a:ext cx="37614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solidFill>
                  <a:schemeClr val="accent1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r>
              <a:t>S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457198" y="381000"/>
            <a:ext cx="3509685" cy="2209801"/>
          </a:xfrm>
          <a:prstGeom prst="rect">
            <a:avLst/>
          </a:prstGeom>
        </p:spPr>
        <p:txBody>
          <a:bodyPr anchor="b"/>
          <a:lstStyle>
            <a:lvl1pPr algn="l">
              <a:defRPr sz="4400"/>
            </a:lvl1pPr>
          </a:lstStyle>
          <a:p>
            <a:pPr/>
            <a:r>
              <a:t>Title Text</a:t>
            </a:r>
          </a:p>
        </p:txBody>
      </p:sp>
      <p:sp>
        <p:nvSpPr>
          <p:cNvPr id="102" name="Shape 102"/>
          <p:cNvSpPr/>
          <p:nvPr>
            <p:ph type="body" sz="half" idx="1"/>
          </p:nvPr>
        </p:nvSpPr>
        <p:spPr>
          <a:xfrm>
            <a:off x="5029200" y="273050"/>
            <a:ext cx="365760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hape 103"/>
          <p:cNvSpPr/>
          <p:nvPr>
            <p:ph type="body" sz="quarter" idx="13"/>
          </p:nvPr>
        </p:nvSpPr>
        <p:spPr>
          <a:xfrm>
            <a:off x="457198" y="2649071"/>
            <a:ext cx="3509684" cy="338819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pPr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title"/>
          </p:nvPr>
        </p:nvSpPr>
        <p:spPr>
          <a:xfrm>
            <a:off x="5051425" y="381000"/>
            <a:ext cx="3635375" cy="2209801"/>
          </a:xfrm>
          <a:prstGeom prst="rect">
            <a:avLst/>
          </a:prstGeom>
        </p:spPr>
        <p:txBody>
          <a:bodyPr anchor="b"/>
          <a:lstStyle>
            <a:lvl1pPr algn="l">
              <a:defRPr sz="440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2" name="Shape 112"/>
          <p:cNvSpPr/>
          <p:nvPr>
            <p:ph type="body" sz="half" idx="1"/>
          </p:nvPr>
        </p:nvSpPr>
        <p:spPr>
          <a:xfrm>
            <a:off x="5051425" y="2649070"/>
            <a:ext cx="3635375" cy="350566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2000"/>
            </a:lvl1pPr>
            <a:lvl2pPr marL="0" indent="457200">
              <a:spcBef>
                <a:spcPts val="600"/>
              </a:spcBef>
              <a:buClrTx/>
              <a:buSzTx/>
              <a:buFontTx/>
              <a:buNone/>
              <a:defRPr sz="2000"/>
            </a:lvl2pPr>
            <a:lvl3pPr marL="0" indent="914400">
              <a:spcBef>
                <a:spcPts val="600"/>
              </a:spcBef>
              <a:buClrTx/>
              <a:buSzTx/>
              <a:buFontTx/>
              <a:buNone/>
              <a:defRPr sz="2000"/>
            </a:lvl3pPr>
            <a:lvl4pPr marL="0" indent="1371600">
              <a:spcBef>
                <a:spcPts val="600"/>
              </a:spcBef>
              <a:buClrTx/>
              <a:buSzTx/>
              <a:buFontTx/>
              <a:buNone/>
              <a:defRPr sz="2000"/>
            </a:lvl4pPr>
            <a:lvl5pPr marL="0" indent="1828800">
              <a:spcBef>
                <a:spcPts val="600"/>
              </a:spcBef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" name="Shape 113"/>
          <p:cNvSpPr/>
          <p:nvPr>
            <p:ph type="pic" sz="half" idx="13"/>
          </p:nvPr>
        </p:nvSpPr>
        <p:spPr>
          <a:xfrm>
            <a:off x="228600" y="1143000"/>
            <a:ext cx="4267200" cy="4267200"/>
          </a:xfrm>
          <a:prstGeom prst="rect">
            <a:avLst/>
          </a:prstGeom>
          <a:ln w="28575">
            <a:solidFill>
              <a:schemeClr val="accent1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14" name="Shape 1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 Pictures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title"/>
          </p:nvPr>
        </p:nvSpPr>
        <p:spPr>
          <a:xfrm>
            <a:off x="5051425" y="381000"/>
            <a:ext cx="3635375" cy="2209801"/>
          </a:xfrm>
          <a:prstGeom prst="rect">
            <a:avLst/>
          </a:prstGeom>
        </p:spPr>
        <p:txBody>
          <a:bodyPr anchor="b"/>
          <a:lstStyle>
            <a:lvl1pPr algn="l">
              <a:defRPr sz="440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2" name="Shape 122"/>
          <p:cNvSpPr/>
          <p:nvPr>
            <p:ph type="body" sz="half" idx="1"/>
          </p:nvPr>
        </p:nvSpPr>
        <p:spPr>
          <a:xfrm>
            <a:off x="5051425" y="2649070"/>
            <a:ext cx="3635375" cy="350566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2000"/>
            </a:lvl1pPr>
            <a:lvl2pPr marL="0" indent="457200">
              <a:spcBef>
                <a:spcPts val="600"/>
              </a:spcBef>
              <a:buClrTx/>
              <a:buSzTx/>
              <a:buFontTx/>
              <a:buNone/>
              <a:defRPr sz="2000"/>
            </a:lvl2pPr>
            <a:lvl3pPr marL="0" indent="914400">
              <a:spcBef>
                <a:spcPts val="600"/>
              </a:spcBef>
              <a:buClrTx/>
              <a:buSzTx/>
              <a:buFontTx/>
              <a:buNone/>
              <a:defRPr sz="2000"/>
            </a:lvl3pPr>
            <a:lvl4pPr marL="0" indent="1371600">
              <a:spcBef>
                <a:spcPts val="600"/>
              </a:spcBef>
              <a:buClrTx/>
              <a:buSzTx/>
              <a:buFontTx/>
              <a:buNone/>
              <a:defRPr sz="2000"/>
            </a:lvl4pPr>
            <a:lvl5pPr marL="0" indent="1828800">
              <a:spcBef>
                <a:spcPts val="600"/>
              </a:spcBef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" name="Shape 123"/>
          <p:cNvSpPr/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rect">
            <a:avLst/>
          </a:prstGeom>
          <a:ln w="28575">
            <a:solidFill>
              <a:schemeClr val="accent1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24" name="Shape 124"/>
          <p:cNvSpPr/>
          <p:nvPr>
            <p:ph type="pic" sz="quarter" idx="14"/>
          </p:nvPr>
        </p:nvSpPr>
        <p:spPr>
          <a:xfrm>
            <a:off x="2479675" y="1260475"/>
            <a:ext cx="1254127" cy="1254127"/>
          </a:xfrm>
          <a:prstGeom prst="rect">
            <a:avLst/>
          </a:prstGeom>
          <a:ln w="28575">
            <a:solidFill>
              <a:schemeClr val="accent1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25" name="Shape 125"/>
          <p:cNvSpPr/>
          <p:nvPr>
            <p:ph type="pic" sz="quarter" idx="15"/>
          </p:nvPr>
        </p:nvSpPr>
        <p:spPr>
          <a:xfrm>
            <a:off x="269875" y="762000"/>
            <a:ext cx="2092326" cy="2092326"/>
          </a:xfrm>
          <a:prstGeom prst="rect">
            <a:avLst/>
          </a:prstGeom>
          <a:ln w="28575">
            <a:solidFill>
              <a:schemeClr val="accent1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26" name="Shape 1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4" name="Shape 134"/>
          <p:cNvSpPr/>
          <p:nvPr>
            <p:ph type="body" idx="1"/>
          </p:nvPr>
        </p:nvSpPr>
        <p:spPr>
          <a:xfrm>
            <a:off x="457200" y="2568387"/>
            <a:ext cx="8228014" cy="3468877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Shape 13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xfrm>
            <a:off x="7086600" y="274638"/>
            <a:ext cx="1524000" cy="5851526"/>
          </a:xfrm>
          <a:prstGeom prst="rect">
            <a:avLst/>
          </a:prstGeom>
        </p:spPr>
        <p:txBody>
          <a:bodyPr anchor="t"/>
          <a:lstStyle/>
          <a:p>
            <a:pPr/>
            <a:r>
              <a:t>Title Text</a:t>
            </a:r>
          </a:p>
        </p:txBody>
      </p:sp>
      <p:sp>
        <p:nvSpPr>
          <p:cNvPr id="143" name="Shape 143"/>
          <p:cNvSpPr/>
          <p:nvPr>
            <p:ph type="body" idx="1"/>
          </p:nvPr>
        </p:nvSpPr>
        <p:spPr>
          <a:xfrm>
            <a:off x="457200" y="416859"/>
            <a:ext cx="6019800" cy="561564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" name="Shape 14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losing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half" idx="1"/>
          </p:nvPr>
        </p:nvSpPr>
        <p:spPr>
          <a:xfrm>
            <a:off x="739775" y="2770094"/>
            <a:ext cx="7662865" cy="326717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457200" y="2236694"/>
            <a:ext cx="6400800" cy="1362076"/>
          </a:xfrm>
          <a:prstGeom prst="rect">
            <a:avLst/>
          </a:prstGeom>
        </p:spPr>
        <p:txBody>
          <a:bodyPr anchor="b"/>
          <a:lstStyle>
            <a:lvl1pPr algn="r"/>
          </a:lstStyle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body" sz="quarter" idx="1"/>
          </p:nvPr>
        </p:nvSpPr>
        <p:spPr>
          <a:xfrm>
            <a:off x="1676399" y="3609695"/>
            <a:ext cx="5181602" cy="1500188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1pPr>
            <a:lvl2pPr marL="0" indent="457200" algn="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2pPr>
            <a:lvl3pPr marL="0" indent="914400" algn="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3pPr>
            <a:lvl4pPr marL="0" indent="1371600" algn="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4pPr>
            <a:lvl5pPr marL="0" indent="1828800" algn="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/>
          <p:nvPr/>
        </p:nvSpPr>
        <p:spPr>
          <a:xfrm>
            <a:off x="8292817" y="5804646"/>
            <a:ext cx="37614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solidFill>
                  <a:schemeClr val="accent1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r>
              <a:t>S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1" name="Shape 41"/>
          <p:cNvSpPr/>
          <p:nvPr>
            <p:ph type="body" sz="quarter" idx="1"/>
          </p:nvPr>
        </p:nvSpPr>
        <p:spPr>
          <a:xfrm>
            <a:off x="740663" y="2784475"/>
            <a:ext cx="3767330" cy="32527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685800" indent="-336550">
              <a:defRPr sz="1800"/>
            </a:lvl2pPr>
            <a:lvl3pPr marL="1035050" indent="-349250">
              <a:defRPr sz="1800"/>
            </a:lvl3pPr>
            <a:lvl4pPr marL="1371600" indent="-336550">
              <a:defRPr sz="1800"/>
            </a:lvl4pPr>
            <a:lvl5pPr marL="1720850" indent="-349250"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Shape 50"/>
          <p:cNvSpPr/>
          <p:nvPr>
            <p:ph type="body" sz="quarter" idx="1"/>
          </p:nvPr>
        </p:nvSpPr>
        <p:spPr>
          <a:xfrm>
            <a:off x="740663" y="2232211"/>
            <a:ext cx="3767330" cy="76200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  <a:defRPr b="1" sz="2400">
                <a:solidFill>
                  <a:schemeClr val="accent1"/>
                </a:solidFill>
              </a:defRPr>
            </a:lvl1pPr>
            <a:lvl2pPr marL="0" indent="457200" algn="ctr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  <a:defRPr b="1" sz="2400">
                <a:solidFill>
                  <a:schemeClr val="accent1"/>
                </a:solidFill>
              </a:defRPr>
            </a:lvl2pPr>
            <a:lvl3pPr marL="0" indent="914400" algn="ctr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  <a:defRPr b="1" sz="2400">
                <a:solidFill>
                  <a:schemeClr val="accent1"/>
                </a:solidFill>
              </a:defRPr>
            </a:lvl3pPr>
            <a:lvl4pPr marL="0" indent="1371600" algn="ctr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  <a:defRPr b="1" sz="2400">
                <a:solidFill>
                  <a:schemeClr val="accent1"/>
                </a:solidFill>
              </a:defRPr>
            </a:lvl4pPr>
            <a:lvl5pPr marL="0" indent="1828800" algn="ctr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  <a:defRPr b="1" sz="24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hape 51"/>
          <p:cNvSpPr/>
          <p:nvPr>
            <p:ph type="body" sz="quarter" idx="13"/>
          </p:nvPr>
        </p:nvSpPr>
        <p:spPr>
          <a:xfrm>
            <a:off x="4631578" y="2232211"/>
            <a:ext cx="3767329" cy="762001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  <a:defRPr b="1" sz="2400">
                <a:solidFill>
                  <a:schemeClr val="accent1"/>
                </a:solidFill>
              </a:defRPr>
            </a:pPr>
          </a:p>
        </p:txBody>
      </p:sp>
      <p:sp>
        <p:nvSpPr>
          <p:cNvPr id="52" name="Shape 5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0" name="Shape 60"/>
          <p:cNvSpPr/>
          <p:nvPr>
            <p:ph type="body" sz="quarter" idx="1"/>
          </p:nvPr>
        </p:nvSpPr>
        <p:spPr>
          <a:xfrm>
            <a:off x="762000" y="2784475"/>
            <a:ext cx="7656512" cy="155448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685800" indent="-336550">
              <a:defRPr sz="1800"/>
            </a:lvl2pPr>
            <a:lvl3pPr marL="1035050" indent="-349250">
              <a:defRPr sz="1800"/>
            </a:lvl3pPr>
            <a:lvl4pPr marL="1371600" indent="-336550">
              <a:defRPr sz="1800"/>
            </a:lvl4pPr>
            <a:lvl5pPr marL="1720850" indent="-349250"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Shape 6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9" name="Shape 69"/>
          <p:cNvSpPr/>
          <p:nvPr>
            <p:ph type="body" sz="quarter" idx="1"/>
          </p:nvPr>
        </p:nvSpPr>
        <p:spPr>
          <a:xfrm>
            <a:off x="4636008" y="2784475"/>
            <a:ext cx="3767329" cy="155448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685800" indent="-336550">
              <a:defRPr sz="1800"/>
            </a:lvl2pPr>
            <a:lvl3pPr marL="1035050" indent="-349250">
              <a:defRPr sz="1800"/>
            </a:lvl3pPr>
            <a:lvl4pPr marL="1371600" indent="-336550">
              <a:defRPr sz="1800"/>
            </a:lvl4pPr>
            <a:lvl5pPr marL="1720850" indent="-349250"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hape 7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8" name="Shape 78"/>
          <p:cNvSpPr/>
          <p:nvPr>
            <p:ph type="body" sz="quarter" idx="1"/>
          </p:nvPr>
        </p:nvSpPr>
        <p:spPr>
          <a:xfrm>
            <a:off x="4636008" y="2784475"/>
            <a:ext cx="3767329" cy="155448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685800" indent="-336550">
              <a:defRPr sz="1800"/>
            </a:lvl2pPr>
            <a:lvl3pPr marL="1035050" indent="-349250">
              <a:defRPr sz="1800"/>
            </a:lvl3pPr>
            <a:lvl4pPr marL="1371600" indent="-336550">
              <a:defRPr sz="1800"/>
            </a:lvl4pPr>
            <a:lvl5pPr marL="1720850" indent="-349250"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hape 7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7" name="Shape 8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345140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4448715" y="6418418"/>
            <a:ext cx="246570" cy="24098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b="1" sz="1100">
                <a:solidFill>
                  <a:srgbClr val="80808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FFFFFF"/>
          </a:solidFill>
          <a:uFillTx/>
          <a:latin typeface="Calisto MT"/>
          <a:ea typeface="Calisto MT"/>
          <a:cs typeface="Calisto MT"/>
          <a:sym typeface="Calisto M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FFFFFF"/>
          </a:solidFill>
          <a:uFillTx/>
          <a:latin typeface="Calisto MT"/>
          <a:ea typeface="Calisto MT"/>
          <a:cs typeface="Calisto MT"/>
          <a:sym typeface="Calisto M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FFFFFF"/>
          </a:solidFill>
          <a:uFillTx/>
          <a:latin typeface="Calisto MT"/>
          <a:ea typeface="Calisto MT"/>
          <a:cs typeface="Calisto MT"/>
          <a:sym typeface="Calisto M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FFFFFF"/>
          </a:solidFill>
          <a:uFillTx/>
          <a:latin typeface="Calisto MT"/>
          <a:ea typeface="Calisto MT"/>
          <a:cs typeface="Calisto MT"/>
          <a:sym typeface="Calisto M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FFFFFF"/>
          </a:solidFill>
          <a:uFillTx/>
          <a:latin typeface="Calisto MT"/>
          <a:ea typeface="Calisto MT"/>
          <a:cs typeface="Calisto MT"/>
          <a:sym typeface="Calisto MT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FFFFFF"/>
          </a:solidFill>
          <a:uFillTx/>
          <a:latin typeface="Calisto MT"/>
          <a:ea typeface="Calisto MT"/>
          <a:cs typeface="Calisto MT"/>
          <a:sym typeface="Calisto MT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FFFFFF"/>
          </a:solidFill>
          <a:uFillTx/>
          <a:latin typeface="Calisto MT"/>
          <a:ea typeface="Calisto MT"/>
          <a:cs typeface="Calisto MT"/>
          <a:sym typeface="Calisto MT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FFFFFF"/>
          </a:solidFill>
          <a:uFillTx/>
          <a:latin typeface="Calisto MT"/>
          <a:ea typeface="Calisto MT"/>
          <a:cs typeface="Calisto MT"/>
          <a:sym typeface="Calisto MT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FFFFFF"/>
          </a:solidFill>
          <a:uFillTx/>
          <a:latin typeface="Calisto MT"/>
          <a:ea typeface="Calisto MT"/>
          <a:cs typeface="Calisto MT"/>
          <a:sym typeface="Calisto MT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90000"/>
        <a:buFont typeface="Wingdings"/>
        <a:buChar char="S"/>
        <a:tabLst/>
        <a:defRPr b="0" baseline="0" cap="none" i="0" spc="0" strike="noStrike" sz="2200" u="none">
          <a:ln>
            <a:noFill/>
          </a:ln>
          <a:solidFill>
            <a:srgbClr val="595959"/>
          </a:solidFill>
          <a:uFillTx/>
          <a:latin typeface="Calisto MT"/>
          <a:ea typeface="Calisto MT"/>
          <a:cs typeface="Calisto MT"/>
          <a:sym typeface="Calisto MT"/>
        </a:defRPr>
      </a:lvl1pPr>
      <a:lvl2pPr marL="719455" marR="0" indent="-370205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90000"/>
        <a:buFont typeface="Wingdings"/>
        <a:buChar char="S"/>
        <a:tabLst/>
        <a:defRPr b="0" baseline="0" cap="none" i="0" spc="0" strike="noStrike" sz="2200" u="none">
          <a:ln>
            <a:noFill/>
          </a:ln>
          <a:solidFill>
            <a:srgbClr val="595959"/>
          </a:solidFill>
          <a:uFillTx/>
          <a:latin typeface="Calisto MT"/>
          <a:ea typeface="Calisto MT"/>
          <a:cs typeface="Calisto MT"/>
          <a:sym typeface="Calisto MT"/>
        </a:defRPr>
      </a:lvl2pPr>
      <a:lvl3pPr marL="1112661" marR="0" indent="-426861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90000"/>
        <a:buFont typeface="Wingdings"/>
        <a:buChar char="S"/>
        <a:tabLst/>
        <a:defRPr b="0" baseline="0" cap="none" i="0" spc="0" strike="noStrike" sz="2200" u="none">
          <a:ln>
            <a:noFill/>
          </a:ln>
          <a:solidFill>
            <a:srgbClr val="595959"/>
          </a:solidFill>
          <a:uFillTx/>
          <a:latin typeface="Calisto MT"/>
          <a:ea typeface="Calisto MT"/>
          <a:cs typeface="Calisto MT"/>
          <a:sym typeface="Calisto MT"/>
        </a:defRPr>
      </a:lvl3pPr>
      <a:lvl4pPr marL="1446388" marR="0" indent="-411338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90000"/>
        <a:buFont typeface="Wingdings"/>
        <a:buChar char="S"/>
        <a:tabLst/>
        <a:defRPr b="0" baseline="0" cap="none" i="0" spc="0" strike="noStrike" sz="2200" u="none">
          <a:ln>
            <a:noFill/>
          </a:ln>
          <a:solidFill>
            <a:srgbClr val="595959"/>
          </a:solidFill>
          <a:uFillTx/>
          <a:latin typeface="Calisto MT"/>
          <a:ea typeface="Calisto MT"/>
          <a:cs typeface="Calisto MT"/>
          <a:sym typeface="Calisto MT"/>
        </a:defRPr>
      </a:lvl4pPr>
      <a:lvl5pPr marL="1798461" marR="0" indent="-426861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90000"/>
        <a:buFont typeface="Wingdings"/>
        <a:buChar char="S"/>
        <a:tabLst/>
        <a:defRPr b="0" baseline="0" cap="none" i="0" spc="0" strike="noStrike" sz="2200" u="none">
          <a:ln>
            <a:noFill/>
          </a:ln>
          <a:solidFill>
            <a:srgbClr val="595959"/>
          </a:solidFill>
          <a:uFillTx/>
          <a:latin typeface="Calisto MT"/>
          <a:ea typeface="Calisto MT"/>
          <a:cs typeface="Calisto MT"/>
          <a:sym typeface="Calisto MT"/>
        </a:defRPr>
      </a:lvl5pPr>
      <a:lvl6pPr marL="2132365" marR="0" indent="-42104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90000"/>
        <a:buFont typeface="Wingdings"/>
        <a:buChar char=""/>
        <a:tabLst/>
        <a:defRPr b="0" baseline="0" cap="none" i="0" spc="0" strike="noStrike" sz="2200" u="none">
          <a:ln>
            <a:noFill/>
          </a:ln>
          <a:solidFill>
            <a:srgbClr val="595959"/>
          </a:solidFill>
          <a:uFillTx/>
          <a:latin typeface="Calisto MT"/>
          <a:ea typeface="Calisto MT"/>
          <a:cs typeface="Calisto MT"/>
          <a:sym typeface="Calisto MT"/>
        </a:defRPr>
      </a:lvl6pPr>
      <a:lvl7pPr marL="2475265" marR="0" indent="-42104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90000"/>
        <a:buFont typeface="Wingdings"/>
        <a:buChar char=""/>
        <a:tabLst/>
        <a:defRPr b="0" baseline="0" cap="none" i="0" spc="0" strike="noStrike" sz="2200" u="none">
          <a:ln>
            <a:noFill/>
          </a:ln>
          <a:solidFill>
            <a:srgbClr val="595959"/>
          </a:solidFill>
          <a:uFillTx/>
          <a:latin typeface="Calisto MT"/>
          <a:ea typeface="Calisto MT"/>
          <a:cs typeface="Calisto MT"/>
          <a:sym typeface="Calisto MT"/>
        </a:defRPr>
      </a:lvl7pPr>
      <a:lvl8pPr marL="2819752" marR="0" indent="-42104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90000"/>
        <a:buFont typeface="Wingdings"/>
        <a:buChar char=""/>
        <a:tabLst/>
        <a:defRPr b="0" baseline="0" cap="none" i="0" spc="0" strike="noStrike" sz="2200" u="none">
          <a:ln>
            <a:noFill/>
          </a:ln>
          <a:solidFill>
            <a:srgbClr val="595959"/>
          </a:solidFill>
          <a:uFillTx/>
          <a:latin typeface="Calisto MT"/>
          <a:ea typeface="Calisto MT"/>
          <a:cs typeface="Calisto MT"/>
          <a:sym typeface="Calisto MT"/>
        </a:defRPr>
      </a:lvl8pPr>
      <a:lvl9pPr marL="3164240" marR="0" indent="-42104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90000"/>
        <a:buFont typeface="Wingdings"/>
        <a:buChar char=""/>
        <a:tabLst/>
        <a:defRPr b="0" baseline="0" cap="none" i="0" spc="0" strike="noStrike" sz="2200" u="none">
          <a:ln>
            <a:noFill/>
          </a:ln>
          <a:solidFill>
            <a:srgbClr val="595959"/>
          </a:solidFill>
          <a:uFillTx/>
          <a:latin typeface="Calisto MT"/>
          <a:ea typeface="Calisto MT"/>
          <a:cs typeface="Calisto MT"/>
          <a:sym typeface="Calisto MT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sto MT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sto MT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sto MT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sto MT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sto MT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sto MT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sto MT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sto MT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sto M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8.jpe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ctrTitle"/>
          </p:nvPr>
        </p:nvSpPr>
        <p:spPr>
          <a:xfrm>
            <a:off x="457198" y="1295400"/>
            <a:ext cx="8228015" cy="1927225"/>
          </a:xfrm>
          <a:prstGeom prst="rect">
            <a:avLst/>
          </a:prstGeom>
        </p:spPr>
        <p:txBody>
          <a:bodyPr/>
          <a:lstStyle/>
          <a:p>
            <a:pPr/>
            <a:r>
              <a:t>Peet’s Coffee and Tea</a:t>
            </a:r>
          </a:p>
          <a:p>
            <a:pPr>
              <a:defRPr sz="3200"/>
            </a:pPr>
            <a:r>
              <a:t>Rebranding to Target Millennials  </a:t>
            </a:r>
          </a:p>
        </p:txBody>
      </p:sp>
      <p:sp>
        <p:nvSpPr>
          <p:cNvPr id="161" name="Shape 161"/>
          <p:cNvSpPr/>
          <p:nvPr>
            <p:ph type="subTitle" sz="half" idx="1"/>
          </p:nvPr>
        </p:nvSpPr>
        <p:spPr>
          <a:xfrm>
            <a:off x="457198" y="3307974"/>
            <a:ext cx="8228015" cy="1947404"/>
          </a:xfrm>
          <a:prstGeom prst="rect">
            <a:avLst/>
          </a:prstGeom>
        </p:spPr>
        <p:txBody>
          <a:bodyPr/>
          <a:lstStyle/>
          <a:p>
            <a:pPr defTabSz="905255">
              <a:lnSpc>
                <a:spcPct val="90000"/>
              </a:lnSpc>
              <a:spcBef>
                <a:spcPts val="200"/>
              </a:spcBef>
              <a:defRPr sz="2376"/>
            </a:pPr>
          </a:p>
          <a:p>
            <a:pPr defTabSz="905255">
              <a:lnSpc>
                <a:spcPct val="90000"/>
              </a:lnSpc>
              <a:spcBef>
                <a:spcPts val="200"/>
              </a:spcBef>
              <a:defRPr sz="2376"/>
            </a:pPr>
            <a:r>
              <a:t>Aayam Poudel</a:t>
            </a:r>
          </a:p>
          <a:p>
            <a:pPr defTabSz="905255">
              <a:lnSpc>
                <a:spcPct val="90000"/>
              </a:lnSpc>
              <a:spcBef>
                <a:spcPts val="200"/>
              </a:spcBef>
              <a:defRPr sz="2376"/>
            </a:pPr>
            <a:r>
              <a:t>Vaughn Gooding</a:t>
            </a:r>
            <a:endParaRPr sz="1584"/>
          </a:p>
          <a:p>
            <a:pPr defTabSz="905255">
              <a:lnSpc>
                <a:spcPct val="90000"/>
              </a:lnSpc>
              <a:spcBef>
                <a:spcPts val="200"/>
              </a:spcBef>
              <a:defRPr sz="2376"/>
            </a:pPr>
            <a:r>
              <a:t>Bonnette Ishimwe</a:t>
            </a:r>
            <a:br/>
            <a:r>
              <a:t>Claudia Huerta</a:t>
            </a:r>
            <a:endParaRPr sz="1584"/>
          </a:p>
        </p:txBody>
      </p:sp>
      <p:sp>
        <p:nvSpPr>
          <p:cNvPr id="162" name="Shape 162"/>
          <p:cNvSpPr/>
          <p:nvPr/>
        </p:nvSpPr>
        <p:spPr>
          <a:xfrm>
            <a:off x="837404" y="2753943"/>
            <a:ext cx="7469192" cy="1"/>
          </a:xfrm>
          <a:prstGeom prst="line">
            <a:avLst/>
          </a:prstGeom>
          <a:ln>
            <a:solidFill>
              <a:srgbClr val="FFFFFF"/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/>
        </p:nvSpPr>
        <p:spPr>
          <a:xfrm>
            <a:off x="2840732" y="646062"/>
            <a:ext cx="3206463" cy="967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pPr/>
            <a:r>
              <a:t>Strategies</a:t>
            </a:r>
          </a:p>
        </p:txBody>
      </p:sp>
      <p:sp>
        <p:nvSpPr>
          <p:cNvPr id="202" name="Shape 202"/>
          <p:cNvSpPr/>
          <p:nvPr/>
        </p:nvSpPr>
        <p:spPr>
          <a:xfrm>
            <a:off x="4296705" y="2026496"/>
            <a:ext cx="4269680" cy="2323717"/>
          </a:xfrm>
          <a:prstGeom prst="ellipse">
            <a:avLst/>
          </a:prstGeom>
          <a:solidFill>
            <a:srgbClr val="BFBFBF"/>
          </a:solidFill>
          <a:ln w="31750">
            <a:solidFill>
              <a:schemeClr val="accent1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3" name="Shape 203"/>
          <p:cNvSpPr/>
          <p:nvPr/>
        </p:nvSpPr>
        <p:spPr>
          <a:xfrm>
            <a:off x="760426" y="2026496"/>
            <a:ext cx="4269680" cy="2323717"/>
          </a:xfrm>
          <a:prstGeom prst="ellipse">
            <a:avLst/>
          </a:prstGeom>
          <a:solidFill>
            <a:srgbClr val="BFBFBF"/>
          </a:solidFill>
          <a:ln w="31750">
            <a:solidFill>
              <a:schemeClr val="accent1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4" name="Shape 204"/>
          <p:cNvSpPr/>
          <p:nvPr/>
        </p:nvSpPr>
        <p:spPr>
          <a:xfrm>
            <a:off x="2469341" y="3750614"/>
            <a:ext cx="4269680" cy="2323717"/>
          </a:xfrm>
          <a:prstGeom prst="ellipse">
            <a:avLst/>
          </a:prstGeom>
          <a:gradFill>
            <a:gsLst>
              <a:gs pos="0">
                <a:srgbClr val="B6DEEE"/>
              </a:gs>
              <a:gs pos="40000">
                <a:srgbClr val="8FD0E8"/>
              </a:gs>
              <a:gs pos="100000">
                <a:srgbClr val="42A7C3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5" name="Shape 205"/>
          <p:cNvSpPr/>
          <p:nvPr/>
        </p:nvSpPr>
        <p:spPr>
          <a:xfrm>
            <a:off x="886805" y="2622046"/>
            <a:ext cx="3904840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3000">
                <a:solidFill>
                  <a:srgbClr val="FFFFFF"/>
                </a:solidFill>
              </a:defRPr>
            </a:pPr>
            <a:r>
              <a:t>Connecting </a:t>
            </a:r>
          </a:p>
          <a:p>
            <a:pPr>
              <a:defRPr sz="3000">
                <a:solidFill>
                  <a:srgbClr val="FFFFFF"/>
                </a:solidFill>
              </a:defRPr>
            </a:pPr>
            <a:r>
              <a:t>consumers &amp; producers</a:t>
            </a:r>
          </a:p>
        </p:txBody>
      </p:sp>
      <p:sp>
        <p:nvSpPr>
          <p:cNvPr id="206" name="Shape 206"/>
          <p:cNvSpPr/>
          <p:nvPr/>
        </p:nvSpPr>
        <p:spPr>
          <a:xfrm>
            <a:off x="5269543" y="2613361"/>
            <a:ext cx="2378049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000">
                <a:solidFill>
                  <a:srgbClr val="FFFFFF"/>
                </a:solidFill>
              </a:defRPr>
            </a:lvl1pPr>
          </a:lstStyle>
          <a:p>
            <a:pPr/>
            <a:r>
              <a:t>Sharing Peet’s story</a:t>
            </a:r>
          </a:p>
        </p:txBody>
      </p:sp>
      <p:sp>
        <p:nvSpPr>
          <p:cNvPr id="207" name="Shape 207"/>
          <p:cNvSpPr/>
          <p:nvPr/>
        </p:nvSpPr>
        <p:spPr>
          <a:xfrm>
            <a:off x="2712552" y="4327752"/>
            <a:ext cx="387784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700">
                <a:solidFill>
                  <a:srgbClr val="FFFFFF"/>
                </a:solidFill>
              </a:defRPr>
            </a:pPr>
            <a:r>
              <a:t>Enhancing experience </a:t>
            </a:r>
          </a:p>
          <a:p>
            <a:pPr algn="ctr">
              <a:defRPr sz="2700">
                <a:solidFill>
                  <a:srgbClr val="FFFFFF"/>
                </a:solidFill>
              </a:defRPr>
            </a:pPr>
            <a:r>
              <a:t>while eliminating</a:t>
            </a:r>
          </a:p>
          <a:p>
            <a:pPr algn="ctr">
              <a:defRPr sz="2700">
                <a:solidFill>
                  <a:srgbClr val="FFFFFF"/>
                </a:solidFill>
              </a:defRPr>
            </a:pPr>
            <a:r>
              <a:t>inconveniences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type="body" sz="half" idx="1"/>
          </p:nvPr>
        </p:nvSpPr>
        <p:spPr>
          <a:xfrm>
            <a:off x="739774" y="2770094"/>
            <a:ext cx="7662866" cy="3267170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i="1" sz="4000"/>
            </a:pPr>
            <a:r>
              <a:t>“I don’t sit around and enjoy [coffee].”</a:t>
            </a:r>
          </a:p>
          <a:p>
            <a:pPr marL="0" indent="0" algn="r">
              <a:buSzTx/>
              <a:buNone/>
              <a:defRPr i="1" sz="4000"/>
            </a:pPr>
          </a:p>
          <a:p>
            <a:pPr marL="0" indent="0" algn="r">
              <a:buSzTx/>
              <a:buNone/>
              <a:defRPr sz="3000"/>
            </a:pPr>
            <a:r>
              <a:t>Sarah (24 year old coffee drinker)</a:t>
            </a:r>
          </a:p>
        </p:txBody>
      </p:sp>
      <p:sp>
        <p:nvSpPr>
          <p:cNvPr id="210" name="Shape 210"/>
          <p:cNvSpPr/>
          <p:nvPr/>
        </p:nvSpPr>
        <p:spPr>
          <a:xfrm>
            <a:off x="457200" y="158468"/>
            <a:ext cx="2929902" cy="1622791"/>
          </a:xfrm>
          <a:prstGeom prst="ellipse">
            <a:avLst/>
          </a:prstGeom>
          <a:gradFill>
            <a:gsLst>
              <a:gs pos="0">
                <a:srgbClr val="B6DEEE"/>
              </a:gs>
              <a:gs pos="40000">
                <a:srgbClr val="8FD0E8"/>
              </a:gs>
              <a:gs pos="100000">
                <a:srgbClr val="42A7C3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1" name="Shape 211"/>
          <p:cNvSpPr/>
          <p:nvPr/>
        </p:nvSpPr>
        <p:spPr>
          <a:xfrm>
            <a:off x="457201" y="320703"/>
            <a:ext cx="2772081" cy="1259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/>
            <a:r>
              <a:t>Enhancing the experience while reducing the inconveniences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type="body" sz="quarter" idx="1"/>
          </p:nvPr>
        </p:nvSpPr>
        <p:spPr>
          <a:xfrm>
            <a:off x="740663" y="2784475"/>
            <a:ext cx="3767330" cy="3252788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Pre-order</a:t>
            </a:r>
          </a:p>
          <a:p>
            <a:pPr>
              <a:defRPr sz="2800"/>
            </a:pPr>
            <a:r>
              <a:t>Location tracking</a:t>
            </a:r>
          </a:p>
          <a:p>
            <a:pPr>
              <a:defRPr sz="2800"/>
            </a:pPr>
            <a:r>
              <a:t>Reward system</a:t>
            </a:r>
          </a:p>
        </p:txBody>
      </p:sp>
      <p:sp>
        <p:nvSpPr>
          <p:cNvPr id="214" name="Shape 214"/>
          <p:cNvSpPr/>
          <p:nvPr/>
        </p:nvSpPr>
        <p:spPr>
          <a:xfrm>
            <a:off x="4634753" y="2784475"/>
            <a:ext cx="3767329" cy="184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ctr">
              <a:spcBef>
                <a:spcPts val="2000"/>
              </a:spcBef>
              <a:defRPr i="1" sz="4000">
                <a:solidFill>
                  <a:srgbClr val="595959"/>
                </a:solidFill>
              </a:defRPr>
            </a:lvl1pPr>
          </a:lstStyle>
          <a:p>
            <a:pPr/>
            <a:r>
              <a:t>Millennials are always on the move.</a:t>
            </a:r>
          </a:p>
        </p:txBody>
      </p:sp>
      <p:sp>
        <p:nvSpPr>
          <p:cNvPr id="215" name="Shape 215"/>
          <p:cNvSpPr/>
          <p:nvPr/>
        </p:nvSpPr>
        <p:spPr>
          <a:xfrm>
            <a:off x="457200" y="158468"/>
            <a:ext cx="2929902" cy="1622791"/>
          </a:xfrm>
          <a:prstGeom prst="ellipse">
            <a:avLst/>
          </a:prstGeom>
          <a:gradFill>
            <a:gsLst>
              <a:gs pos="0">
                <a:srgbClr val="B6DEEE"/>
              </a:gs>
              <a:gs pos="40000">
                <a:srgbClr val="8FD0E8"/>
              </a:gs>
              <a:gs pos="100000">
                <a:srgbClr val="42A7C3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6" name="Shape 216"/>
          <p:cNvSpPr/>
          <p:nvPr/>
        </p:nvSpPr>
        <p:spPr>
          <a:xfrm>
            <a:off x="457201" y="320703"/>
            <a:ext cx="2772081" cy="1259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/>
            <a:r>
              <a:t>Enhancing the experience while reducing the inconveniences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/>
        </p:nvSpPr>
        <p:spPr>
          <a:xfrm>
            <a:off x="2840732" y="646062"/>
            <a:ext cx="3206463" cy="967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pPr/>
            <a:r>
              <a:t>Strategies</a:t>
            </a:r>
          </a:p>
        </p:txBody>
      </p:sp>
      <p:sp>
        <p:nvSpPr>
          <p:cNvPr id="219" name="Shape 219"/>
          <p:cNvSpPr/>
          <p:nvPr/>
        </p:nvSpPr>
        <p:spPr>
          <a:xfrm>
            <a:off x="4296705" y="2026496"/>
            <a:ext cx="4269680" cy="2323717"/>
          </a:xfrm>
          <a:prstGeom prst="ellipse">
            <a:avLst/>
          </a:prstGeom>
          <a:gradFill>
            <a:gsLst>
              <a:gs pos="0">
                <a:srgbClr val="FFD1BB"/>
              </a:gs>
              <a:gs pos="40000">
                <a:srgbClr val="FFBB97"/>
              </a:gs>
              <a:gs pos="100000">
                <a:srgbClr val="F48E3A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0" name="Shape 220"/>
          <p:cNvSpPr/>
          <p:nvPr/>
        </p:nvSpPr>
        <p:spPr>
          <a:xfrm>
            <a:off x="760426" y="2026496"/>
            <a:ext cx="4269680" cy="2323717"/>
          </a:xfrm>
          <a:prstGeom prst="ellipse">
            <a:avLst/>
          </a:prstGeom>
          <a:solidFill>
            <a:srgbClr val="BFBFBF"/>
          </a:solidFill>
          <a:ln w="31750">
            <a:solidFill>
              <a:schemeClr val="accent1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1" name="Shape 221"/>
          <p:cNvSpPr/>
          <p:nvPr/>
        </p:nvSpPr>
        <p:spPr>
          <a:xfrm>
            <a:off x="2469341" y="3750614"/>
            <a:ext cx="4269680" cy="2323717"/>
          </a:xfrm>
          <a:prstGeom prst="ellipse">
            <a:avLst/>
          </a:prstGeom>
          <a:solidFill>
            <a:srgbClr val="BFBFBF"/>
          </a:solidFill>
          <a:ln w="31750">
            <a:solidFill>
              <a:schemeClr val="accent1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2" name="Shape 222"/>
          <p:cNvSpPr/>
          <p:nvPr/>
        </p:nvSpPr>
        <p:spPr>
          <a:xfrm>
            <a:off x="886805" y="2622046"/>
            <a:ext cx="3904840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3000">
                <a:solidFill>
                  <a:srgbClr val="FFFFFF"/>
                </a:solidFill>
              </a:defRPr>
            </a:pPr>
            <a:r>
              <a:t>Connecting </a:t>
            </a:r>
          </a:p>
          <a:p>
            <a:pPr>
              <a:defRPr sz="3000">
                <a:solidFill>
                  <a:srgbClr val="FFFFFF"/>
                </a:solidFill>
              </a:defRPr>
            </a:pPr>
            <a:r>
              <a:t>consumers &amp; producers</a:t>
            </a:r>
          </a:p>
        </p:txBody>
      </p:sp>
      <p:sp>
        <p:nvSpPr>
          <p:cNvPr id="223" name="Shape 223"/>
          <p:cNvSpPr/>
          <p:nvPr/>
        </p:nvSpPr>
        <p:spPr>
          <a:xfrm>
            <a:off x="5269543" y="2613361"/>
            <a:ext cx="2378049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000">
                <a:solidFill>
                  <a:srgbClr val="FFFFFF"/>
                </a:solidFill>
              </a:defRPr>
            </a:lvl1pPr>
          </a:lstStyle>
          <a:p>
            <a:pPr/>
            <a:r>
              <a:t>Sharing Peet’s story</a:t>
            </a:r>
          </a:p>
        </p:txBody>
      </p:sp>
      <p:sp>
        <p:nvSpPr>
          <p:cNvPr id="224" name="Shape 224"/>
          <p:cNvSpPr/>
          <p:nvPr/>
        </p:nvSpPr>
        <p:spPr>
          <a:xfrm>
            <a:off x="2712552" y="4327752"/>
            <a:ext cx="387784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700">
                <a:solidFill>
                  <a:srgbClr val="FFFFFF"/>
                </a:solidFill>
              </a:defRPr>
            </a:pPr>
            <a:r>
              <a:t>Enhancing experience </a:t>
            </a:r>
          </a:p>
          <a:p>
            <a:pPr algn="ctr">
              <a:defRPr sz="2700">
                <a:solidFill>
                  <a:srgbClr val="FFFFFF"/>
                </a:solidFill>
              </a:defRPr>
            </a:pPr>
            <a:r>
              <a:t>while eliminating</a:t>
            </a:r>
          </a:p>
          <a:p>
            <a:pPr algn="ctr">
              <a:defRPr sz="2700">
                <a:solidFill>
                  <a:srgbClr val="FFFFFF"/>
                </a:solidFill>
              </a:defRPr>
            </a:pPr>
            <a:r>
              <a:t>inconveniences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body" sz="half" idx="1"/>
          </p:nvPr>
        </p:nvSpPr>
        <p:spPr>
          <a:xfrm>
            <a:off x="739774" y="2770094"/>
            <a:ext cx="7662866" cy="3267170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i="1" sz="4000"/>
            </a:pPr>
            <a:r>
              <a:t>“If somebody recommended a product, it’s much better than a billboard.”</a:t>
            </a:r>
          </a:p>
          <a:p>
            <a:pPr marL="0" indent="0" algn="r">
              <a:buSzTx/>
              <a:buNone/>
              <a:defRPr i="1"/>
            </a:pPr>
          </a:p>
          <a:p>
            <a:pPr marL="0" indent="0" algn="r">
              <a:buSzTx/>
              <a:buNone/>
              <a:defRPr sz="2400"/>
            </a:pPr>
            <a:r>
              <a:t>Helen Kellog </a:t>
            </a:r>
            <a:br/>
            <a:r>
              <a:t>  Marketing Consultant </a:t>
            </a:r>
            <a:br/>
            <a:r>
              <a:t>  Green Mountain Keurig</a:t>
            </a:r>
          </a:p>
        </p:txBody>
      </p:sp>
      <p:sp>
        <p:nvSpPr>
          <p:cNvPr id="227" name="Shape 227"/>
          <p:cNvSpPr/>
          <p:nvPr/>
        </p:nvSpPr>
        <p:spPr>
          <a:xfrm>
            <a:off x="457200" y="132079"/>
            <a:ext cx="2929902" cy="1622791"/>
          </a:xfrm>
          <a:prstGeom prst="ellipse">
            <a:avLst/>
          </a:prstGeom>
          <a:gradFill>
            <a:gsLst>
              <a:gs pos="0">
                <a:srgbClr val="FFD1BB"/>
              </a:gs>
              <a:gs pos="40000">
                <a:srgbClr val="FFBB97"/>
              </a:gs>
              <a:gs pos="100000">
                <a:srgbClr val="F48E3A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8" name="Shape 228"/>
          <p:cNvSpPr/>
          <p:nvPr/>
        </p:nvSpPr>
        <p:spPr>
          <a:xfrm>
            <a:off x="864744" y="399181"/>
            <a:ext cx="2121328" cy="103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Sharing the story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type="body" sz="half" idx="1"/>
          </p:nvPr>
        </p:nvSpPr>
        <p:spPr>
          <a:xfrm>
            <a:off x="739774" y="2770094"/>
            <a:ext cx="7662866" cy="326717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90000"/>
              </a:lnSpc>
              <a:buSzTx/>
              <a:buNone/>
              <a:defRPr i="1" sz="4000"/>
            </a:pPr>
            <a:r>
              <a:t>“When telling a story it has to be honest and real… human to human connection.”</a:t>
            </a:r>
          </a:p>
          <a:p>
            <a:pPr marL="0" indent="0" algn="r">
              <a:lnSpc>
                <a:spcPct val="90000"/>
              </a:lnSpc>
              <a:buSzTx/>
              <a:buNone/>
              <a:defRPr sz="2400"/>
            </a:pPr>
            <a:r>
              <a:t>Cara Thomas</a:t>
            </a:r>
            <a:br/>
            <a:r>
              <a:t>Innovation Consultant</a:t>
            </a:r>
            <a:br/>
            <a:r>
              <a:t>Founder of Serenflipity Games</a:t>
            </a:r>
          </a:p>
        </p:txBody>
      </p:sp>
      <p:sp>
        <p:nvSpPr>
          <p:cNvPr id="231" name="Shape 231"/>
          <p:cNvSpPr/>
          <p:nvPr/>
        </p:nvSpPr>
        <p:spPr>
          <a:xfrm>
            <a:off x="457200" y="132079"/>
            <a:ext cx="2929902" cy="1622791"/>
          </a:xfrm>
          <a:prstGeom prst="ellipse">
            <a:avLst/>
          </a:prstGeom>
          <a:gradFill>
            <a:gsLst>
              <a:gs pos="0">
                <a:srgbClr val="FFD1BB"/>
              </a:gs>
              <a:gs pos="40000">
                <a:srgbClr val="FFBB97"/>
              </a:gs>
              <a:gs pos="100000">
                <a:srgbClr val="F48E3A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2" name="Shape 232"/>
          <p:cNvSpPr/>
          <p:nvPr/>
        </p:nvSpPr>
        <p:spPr>
          <a:xfrm>
            <a:off x="864744" y="399181"/>
            <a:ext cx="2121328" cy="103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Sharing the story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type="body" sz="quarter" idx="1"/>
          </p:nvPr>
        </p:nvSpPr>
        <p:spPr>
          <a:xfrm>
            <a:off x="740663" y="2784475"/>
            <a:ext cx="3767330" cy="325278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i="1" sz="3200"/>
            </a:lvl1pPr>
          </a:lstStyle>
          <a:p>
            <a:pPr/>
            <a:r>
              <a:t>To continue to reach out to Millennials, we need to collaborate with people they respect.</a:t>
            </a:r>
          </a:p>
        </p:txBody>
      </p:sp>
      <p:sp>
        <p:nvSpPr>
          <p:cNvPr id="235" name="Shape 235"/>
          <p:cNvSpPr/>
          <p:nvPr/>
        </p:nvSpPr>
        <p:spPr>
          <a:xfrm>
            <a:off x="4634753" y="2784475"/>
            <a:ext cx="3767329" cy="2301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42900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/>
              <a:buChar char="S"/>
              <a:defRPr sz="2800">
                <a:solidFill>
                  <a:srgbClr val="595959"/>
                </a:solidFill>
              </a:defRPr>
            </a:pPr>
            <a:r>
              <a:t>Instagram Campaign</a:t>
            </a:r>
          </a:p>
          <a:p>
            <a:pPr marL="342900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/>
              <a:buChar char="S"/>
              <a:defRPr sz="2800">
                <a:solidFill>
                  <a:srgbClr val="595959"/>
                </a:solidFill>
              </a:defRPr>
            </a:pPr>
            <a:r>
              <a:t>Lifestyle bloggers</a:t>
            </a:r>
          </a:p>
          <a:p>
            <a:pPr lvl="1" marL="685800" indent="-336550">
              <a:spcBef>
                <a:spcPts val="600"/>
              </a:spcBef>
              <a:buClr>
                <a:srgbClr val="95B3D7"/>
              </a:buClr>
              <a:buSzPct val="90000"/>
              <a:buFont typeface="Wingdings"/>
              <a:buChar char="S"/>
              <a:defRPr sz="2800">
                <a:solidFill>
                  <a:srgbClr val="595959"/>
                </a:solidFill>
              </a:defRPr>
            </a:pPr>
            <a:r>
              <a:t>Tour</a:t>
            </a:r>
          </a:p>
          <a:p>
            <a:pPr marL="342900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/>
              <a:buChar char="S"/>
              <a:defRPr sz="2800">
                <a:solidFill>
                  <a:srgbClr val="595959"/>
                </a:solidFill>
              </a:defRPr>
            </a:pPr>
            <a:r>
              <a:t>Share the experience</a:t>
            </a:r>
          </a:p>
        </p:txBody>
      </p:sp>
      <p:sp>
        <p:nvSpPr>
          <p:cNvPr id="236" name="Shape 236"/>
          <p:cNvSpPr/>
          <p:nvPr/>
        </p:nvSpPr>
        <p:spPr>
          <a:xfrm>
            <a:off x="457200" y="132079"/>
            <a:ext cx="2929902" cy="1622791"/>
          </a:xfrm>
          <a:prstGeom prst="ellipse">
            <a:avLst/>
          </a:prstGeom>
          <a:gradFill>
            <a:gsLst>
              <a:gs pos="0">
                <a:srgbClr val="FFD1BB"/>
              </a:gs>
              <a:gs pos="40000">
                <a:srgbClr val="FFBB97"/>
              </a:gs>
              <a:gs pos="100000">
                <a:srgbClr val="F48E3A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7" name="Shape 237"/>
          <p:cNvSpPr/>
          <p:nvPr/>
        </p:nvSpPr>
        <p:spPr>
          <a:xfrm>
            <a:off x="864744" y="399181"/>
            <a:ext cx="2121328" cy="103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Sharing the story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3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imag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9414" y="5893008"/>
            <a:ext cx="2029376" cy="1014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age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553" y="5592693"/>
            <a:ext cx="1829216" cy="1315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age11.png" descr="Screen Shot 2015-07-16 at 9.33.39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43842" y="1486096"/>
            <a:ext cx="3215328" cy="3221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age12.png" descr="Screen Shot 2015-07-16 at 9.32.40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0977267">
            <a:off x="3997245" y="2607425"/>
            <a:ext cx="2863147" cy="2868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age13.jpg" descr="IMG_1377.JPG"/>
          <p:cNvPicPr>
            <a:picLocks noChangeAspect="1"/>
          </p:cNvPicPr>
          <p:nvPr/>
        </p:nvPicPr>
        <p:blipFill>
          <a:blip r:embed="rId6">
            <a:extLst/>
          </a:blip>
          <a:srcRect l="0" t="19688" r="0" b="25746"/>
          <a:stretch>
            <a:fillRect/>
          </a:stretch>
        </p:blipFill>
        <p:spPr>
          <a:xfrm>
            <a:off x="3435663" y="4707456"/>
            <a:ext cx="2688715" cy="2200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age14.png" descr="Screen Shot 2015-07-16 at 9.25.18 PM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2414" y="848351"/>
            <a:ext cx="4295839" cy="5112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age15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334583">
            <a:off x="3291264" y="834841"/>
            <a:ext cx="3124971" cy="2083313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Shape 246"/>
          <p:cNvSpPr/>
          <p:nvPr/>
        </p:nvSpPr>
        <p:spPr>
          <a:xfrm>
            <a:off x="2605856" y="132173"/>
            <a:ext cx="3392157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500">
                <a:solidFill>
                  <a:srgbClr val="FFFFFF"/>
                </a:solidFill>
              </a:defRPr>
            </a:lvl1pPr>
          </a:lstStyle>
          <a:p>
            <a:pPr/>
            <a:r>
              <a:t>Millennial Connoisseurs</a:t>
            </a:r>
          </a:p>
        </p:txBody>
      </p:sp>
      <p:pic>
        <p:nvPicPr>
          <p:cNvPr id="247" name="image16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006868" y="4074193"/>
            <a:ext cx="4529776" cy="32026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/>
        </p:nvSpPr>
        <p:spPr>
          <a:xfrm>
            <a:off x="3319123" y="214908"/>
            <a:ext cx="2251979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pPr/>
            <a:r>
              <a:t>Takeaway</a:t>
            </a:r>
          </a:p>
        </p:txBody>
      </p:sp>
      <p:sp>
        <p:nvSpPr>
          <p:cNvPr id="250" name="Shape 250"/>
          <p:cNvSpPr/>
          <p:nvPr/>
        </p:nvSpPr>
        <p:spPr>
          <a:xfrm>
            <a:off x="422632" y="3048399"/>
            <a:ext cx="2651444" cy="1443013"/>
          </a:xfrm>
          <a:prstGeom prst="ellipse">
            <a:avLst/>
          </a:prstGeom>
          <a:solidFill>
            <a:schemeClr val="accent5"/>
          </a:solidFill>
          <a:ln w="31750">
            <a:solidFill>
              <a:srgbClr val="377E9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1" name="Shape 251"/>
          <p:cNvSpPr/>
          <p:nvPr/>
        </p:nvSpPr>
        <p:spPr>
          <a:xfrm>
            <a:off x="422631" y="1285843"/>
            <a:ext cx="2721810" cy="1481307"/>
          </a:xfrm>
          <a:prstGeom prst="ellipse">
            <a:avLst/>
          </a:prstGeom>
          <a:solidFill>
            <a:schemeClr val="accent4"/>
          </a:solidFill>
          <a:ln w="3175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2" name="Shape 252"/>
          <p:cNvSpPr/>
          <p:nvPr/>
        </p:nvSpPr>
        <p:spPr>
          <a:xfrm>
            <a:off x="446695" y="4830043"/>
            <a:ext cx="2673432" cy="1493273"/>
          </a:xfrm>
          <a:prstGeom prst="ellipse">
            <a:avLst/>
          </a:prstGeom>
          <a:solidFill>
            <a:schemeClr val="accent6"/>
          </a:solidFill>
          <a:ln w="31750">
            <a:solidFill>
              <a:srgbClr val="B46D3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3" name="Shape 253"/>
          <p:cNvSpPr/>
          <p:nvPr/>
        </p:nvSpPr>
        <p:spPr>
          <a:xfrm>
            <a:off x="-108094" y="1608760"/>
            <a:ext cx="3752250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t>Connecting 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r>
              <a:t>consumers &amp; producers</a:t>
            </a:r>
          </a:p>
        </p:txBody>
      </p:sp>
      <p:sp>
        <p:nvSpPr>
          <p:cNvPr id="254" name="Shape 254"/>
          <p:cNvSpPr/>
          <p:nvPr/>
        </p:nvSpPr>
        <p:spPr>
          <a:xfrm>
            <a:off x="1042516" y="5176654"/>
            <a:ext cx="1476755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Sharing Peet’s story</a:t>
            </a:r>
          </a:p>
        </p:txBody>
      </p:sp>
      <p:sp>
        <p:nvSpPr>
          <p:cNvPr id="255" name="Shape 255"/>
          <p:cNvSpPr/>
          <p:nvPr/>
        </p:nvSpPr>
        <p:spPr>
          <a:xfrm>
            <a:off x="555290" y="3282322"/>
            <a:ext cx="2491990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t>Enhancing experience 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r>
              <a:t>while eliminating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r>
              <a:t>inconveniences</a:t>
            </a:r>
          </a:p>
        </p:txBody>
      </p:sp>
      <p:sp>
        <p:nvSpPr>
          <p:cNvPr id="256" name="Shape 256"/>
          <p:cNvSpPr/>
          <p:nvPr/>
        </p:nvSpPr>
        <p:spPr>
          <a:xfrm>
            <a:off x="4135721" y="1608760"/>
            <a:ext cx="3864330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</a:pPr>
            <a:r>
              <a:t>Highlight supply chain on cup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t>Root familiarity of product in Afred Peet’s image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t>Feature growers on coffee bags</a:t>
            </a:r>
          </a:p>
        </p:txBody>
      </p:sp>
      <p:sp>
        <p:nvSpPr>
          <p:cNvPr id="257" name="Shape 257"/>
          <p:cNvSpPr/>
          <p:nvPr/>
        </p:nvSpPr>
        <p:spPr>
          <a:xfrm>
            <a:off x="4094024" y="3282322"/>
            <a:ext cx="3864329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</a:pPr>
            <a:r>
              <a:t>App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t>Pre-order with geo-tracking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t>Bonus with download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t>Loyalty rewards</a:t>
            </a:r>
          </a:p>
        </p:txBody>
      </p:sp>
      <p:sp>
        <p:nvSpPr>
          <p:cNvPr id="258" name="Shape 258"/>
          <p:cNvSpPr/>
          <p:nvPr/>
        </p:nvSpPr>
        <p:spPr>
          <a:xfrm>
            <a:off x="4135721" y="5092338"/>
            <a:ext cx="3864330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</a:pPr>
            <a:r>
              <a:t>Instagram campaign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t>Factory tours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t>Gain a foothold with influential millennials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Opportunity</a:t>
            </a:r>
          </a:p>
        </p:txBody>
      </p:sp>
      <p:sp>
        <p:nvSpPr>
          <p:cNvPr id="165" name="Shape 165"/>
          <p:cNvSpPr/>
          <p:nvPr>
            <p:ph type="body" sz="half" idx="1"/>
          </p:nvPr>
        </p:nvSpPr>
        <p:spPr>
          <a:xfrm>
            <a:off x="739774" y="2770094"/>
            <a:ext cx="7662866" cy="326717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i="1" sz="4400"/>
            </a:lvl1pPr>
          </a:lstStyle>
          <a:p>
            <a:pPr/>
            <a:r>
              <a:t>Market Peet’s Coffee and Tea to millennial coffee connoisseurs.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</a:t>
            </a:r>
          </a:p>
        </p:txBody>
      </p:sp>
      <p:sp>
        <p:nvSpPr>
          <p:cNvPr id="168" name="Shape 168"/>
          <p:cNvSpPr/>
          <p:nvPr>
            <p:ph type="body" sz="half" idx="1"/>
          </p:nvPr>
        </p:nvSpPr>
        <p:spPr>
          <a:xfrm>
            <a:off x="739774" y="2770094"/>
            <a:ext cx="7662866" cy="326717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i="1" sz="4400"/>
            </a:lvl1pPr>
          </a:lstStyle>
          <a:p>
            <a:pPr/>
            <a:r>
              <a:t>Sell an experience while telling the Peet’s story.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2840732" y="646062"/>
            <a:ext cx="3206463" cy="967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pPr/>
            <a:r>
              <a:t>Strategies</a:t>
            </a:r>
          </a:p>
        </p:txBody>
      </p:sp>
      <p:sp>
        <p:nvSpPr>
          <p:cNvPr id="171" name="Shape 171"/>
          <p:cNvSpPr/>
          <p:nvPr/>
        </p:nvSpPr>
        <p:spPr>
          <a:xfrm>
            <a:off x="4296705" y="2026496"/>
            <a:ext cx="4269680" cy="2323717"/>
          </a:xfrm>
          <a:prstGeom prst="ellipse">
            <a:avLst/>
          </a:prstGeom>
          <a:gradFill>
            <a:gsLst>
              <a:gs pos="0">
                <a:srgbClr val="FFD1BB"/>
              </a:gs>
              <a:gs pos="40000">
                <a:srgbClr val="FFBB97"/>
              </a:gs>
              <a:gs pos="100000">
                <a:srgbClr val="F48E3A"/>
              </a:gs>
            </a:gsLst>
            <a:lin ang="5400000"/>
          </a:gradFill>
          <a:ln w="12700">
            <a:solidFill>
              <a:srgbClr val="F69240"/>
            </a:solidFill>
          </a:ln>
          <a:effectLst>
            <a:outerShdw sx="100000" sy="100000" kx="0" ky="0" algn="b" rotWithShape="0" blurRad="88900" dist="50800" dir="11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2" name="Shape 172"/>
          <p:cNvSpPr/>
          <p:nvPr/>
        </p:nvSpPr>
        <p:spPr>
          <a:xfrm>
            <a:off x="760426" y="2026496"/>
            <a:ext cx="4269680" cy="2323717"/>
          </a:xfrm>
          <a:prstGeom prst="ellipse">
            <a:avLst/>
          </a:prstGeom>
          <a:gradFill>
            <a:gsLst>
              <a:gs pos="0">
                <a:srgbClr val="CBC0DB"/>
              </a:gs>
              <a:gs pos="40000">
                <a:srgbClr val="B19FCB"/>
              </a:gs>
              <a:gs pos="100000">
                <a:srgbClr val="7A5C9D"/>
              </a:gs>
            </a:gsLst>
            <a:lin ang="5400000"/>
          </a:gradFill>
          <a:ln w="12700">
            <a:miter lim="400000"/>
          </a:ln>
          <a:effectLst>
            <a:reflection blurRad="0" stA="40000" stPos="0" endA="0" endPos="40000" dist="0" dir="5400000" fadeDir="5400000" sx="100000" sy="-100000" kx="0" ky="0" algn="bl" rotWithShape="0"/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3" name="Shape 173"/>
          <p:cNvSpPr/>
          <p:nvPr/>
        </p:nvSpPr>
        <p:spPr>
          <a:xfrm>
            <a:off x="2469341" y="3750614"/>
            <a:ext cx="4269680" cy="2323717"/>
          </a:xfrm>
          <a:prstGeom prst="ellipse">
            <a:avLst/>
          </a:prstGeom>
          <a:gradFill>
            <a:gsLst>
              <a:gs pos="0">
                <a:srgbClr val="B6DEEE"/>
              </a:gs>
              <a:gs pos="40000">
                <a:srgbClr val="8FD0E8"/>
              </a:gs>
              <a:gs pos="100000">
                <a:srgbClr val="42A7C3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4" name="Shape 174"/>
          <p:cNvSpPr/>
          <p:nvPr/>
        </p:nvSpPr>
        <p:spPr>
          <a:xfrm>
            <a:off x="886805" y="2622046"/>
            <a:ext cx="3904840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3000">
                <a:solidFill>
                  <a:srgbClr val="FFFFFF"/>
                </a:solidFill>
              </a:defRPr>
            </a:pPr>
            <a:r>
              <a:t>Connecting </a:t>
            </a:r>
          </a:p>
          <a:p>
            <a:pPr>
              <a:defRPr sz="3000">
                <a:solidFill>
                  <a:srgbClr val="FFFFFF"/>
                </a:solidFill>
              </a:defRPr>
            </a:pPr>
            <a:r>
              <a:t>consumers &amp; producers</a:t>
            </a:r>
          </a:p>
        </p:txBody>
      </p:sp>
      <p:sp>
        <p:nvSpPr>
          <p:cNvPr id="175" name="Shape 175"/>
          <p:cNvSpPr/>
          <p:nvPr/>
        </p:nvSpPr>
        <p:spPr>
          <a:xfrm>
            <a:off x="5269543" y="2613361"/>
            <a:ext cx="2378049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000">
                <a:solidFill>
                  <a:srgbClr val="FFFFFF"/>
                </a:solidFill>
              </a:defRPr>
            </a:lvl1pPr>
          </a:lstStyle>
          <a:p>
            <a:pPr/>
            <a:r>
              <a:t>Sharing Peet’s story</a:t>
            </a:r>
          </a:p>
        </p:txBody>
      </p:sp>
      <p:sp>
        <p:nvSpPr>
          <p:cNvPr id="176" name="Shape 176"/>
          <p:cNvSpPr/>
          <p:nvPr/>
        </p:nvSpPr>
        <p:spPr>
          <a:xfrm>
            <a:off x="2712552" y="4327752"/>
            <a:ext cx="387784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700">
                <a:solidFill>
                  <a:srgbClr val="FFFFFF"/>
                </a:solidFill>
              </a:defRPr>
            </a:pPr>
            <a:r>
              <a:t>Enhancing experience </a:t>
            </a:r>
          </a:p>
          <a:p>
            <a:pPr algn="ctr">
              <a:defRPr sz="2700">
                <a:solidFill>
                  <a:srgbClr val="FFFFFF"/>
                </a:solidFill>
              </a:defRPr>
            </a:pPr>
            <a:r>
              <a:t>while eliminating</a:t>
            </a:r>
          </a:p>
          <a:p>
            <a:pPr algn="ctr">
              <a:defRPr sz="2700">
                <a:solidFill>
                  <a:srgbClr val="FFFFFF"/>
                </a:solidFill>
              </a:defRPr>
            </a:pPr>
            <a:r>
              <a:t>inconveniences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2840732" y="646062"/>
            <a:ext cx="3206463" cy="967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pPr/>
            <a:r>
              <a:t>Strategies</a:t>
            </a:r>
          </a:p>
        </p:txBody>
      </p:sp>
      <p:sp>
        <p:nvSpPr>
          <p:cNvPr id="179" name="Shape 179"/>
          <p:cNvSpPr/>
          <p:nvPr/>
        </p:nvSpPr>
        <p:spPr>
          <a:xfrm>
            <a:off x="4296705" y="2026496"/>
            <a:ext cx="4269680" cy="2323717"/>
          </a:xfrm>
          <a:prstGeom prst="ellipse">
            <a:avLst/>
          </a:prstGeom>
          <a:solidFill>
            <a:srgbClr val="BFBFBF"/>
          </a:solidFill>
          <a:ln w="31750">
            <a:solidFill>
              <a:schemeClr val="accent1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0" name="Shape 180"/>
          <p:cNvSpPr/>
          <p:nvPr/>
        </p:nvSpPr>
        <p:spPr>
          <a:xfrm>
            <a:off x="760426" y="2026496"/>
            <a:ext cx="4269680" cy="2323717"/>
          </a:xfrm>
          <a:prstGeom prst="ellipse">
            <a:avLst/>
          </a:prstGeom>
          <a:gradFill>
            <a:gsLst>
              <a:gs pos="0">
                <a:srgbClr val="CBC0DB"/>
              </a:gs>
              <a:gs pos="40000">
                <a:srgbClr val="B19FCB"/>
              </a:gs>
              <a:gs pos="100000">
                <a:srgbClr val="7A5C9D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1" name="Shape 181"/>
          <p:cNvSpPr/>
          <p:nvPr/>
        </p:nvSpPr>
        <p:spPr>
          <a:xfrm>
            <a:off x="2469341" y="3750614"/>
            <a:ext cx="4269680" cy="2323717"/>
          </a:xfrm>
          <a:prstGeom prst="ellipse">
            <a:avLst/>
          </a:prstGeom>
          <a:solidFill>
            <a:srgbClr val="BFBFBF"/>
          </a:solidFill>
          <a:ln>
            <a:solidFill>
              <a:schemeClr val="accent1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2" name="Shape 182"/>
          <p:cNvSpPr/>
          <p:nvPr/>
        </p:nvSpPr>
        <p:spPr>
          <a:xfrm>
            <a:off x="886805" y="2622046"/>
            <a:ext cx="3904840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3000">
                <a:solidFill>
                  <a:srgbClr val="FFFFFF"/>
                </a:solidFill>
              </a:defRPr>
            </a:pPr>
            <a:r>
              <a:t>Connecting </a:t>
            </a:r>
          </a:p>
          <a:p>
            <a:pPr>
              <a:defRPr sz="3000">
                <a:solidFill>
                  <a:srgbClr val="FFFFFF"/>
                </a:solidFill>
              </a:defRPr>
            </a:pPr>
            <a:r>
              <a:t>consumers &amp; producers</a:t>
            </a:r>
          </a:p>
        </p:txBody>
      </p:sp>
      <p:sp>
        <p:nvSpPr>
          <p:cNvPr id="183" name="Shape 183"/>
          <p:cNvSpPr/>
          <p:nvPr/>
        </p:nvSpPr>
        <p:spPr>
          <a:xfrm>
            <a:off x="5269543" y="2613361"/>
            <a:ext cx="2378049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000">
                <a:solidFill>
                  <a:srgbClr val="FFFFFF"/>
                </a:solidFill>
              </a:defRPr>
            </a:lvl1pPr>
          </a:lstStyle>
          <a:p>
            <a:pPr/>
            <a:r>
              <a:t>Sharing Peet’s story</a:t>
            </a:r>
          </a:p>
        </p:txBody>
      </p:sp>
      <p:sp>
        <p:nvSpPr>
          <p:cNvPr id="184" name="Shape 184"/>
          <p:cNvSpPr/>
          <p:nvPr/>
        </p:nvSpPr>
        <p:spPr>
          <a:xfrm>
            <a:off x="2712552" y="4327752"/>
            <a:ext cx="387784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700">
                <a:solidFill>
                  <a:srgbClr val="FFFFFF"/>
                </a:solidFill>
              </a:defRPr>
            </a:pPr>
            <a:r>
              <a:t>Enhancing experience </a:t>
            </a:r>
          </a:p>
          <a:p>
            <a:pPr algn="ctr">
              <a:defRPr sz="2700">
                <a:solidFill>
                  <a:srgbClr val="FFFFFF"/>
                </a:solidFill>
              </a:defRPr>
            </a:pPr>
            <a:r>
              <a:t>while eliminating</a:t>
            </a:r>
          </a:p>
          <a:p>
            <a:pPr algn="ctr">
              <a:defRPr sz="2700">
                <a:solidFill>
                  <a:srgbClr val="FFFFFF"/>
                </a:solidFill>
              </a:defRPr>
            </a:pPr>
            <a:r>
              <a:t>inconveniences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body" sz="half" idx="1"/>
          </p:nvPr>
        </p:nvSpPr>
        <p:spPr>
          <a:xfrm>
            <a:off x="739774" y="2770094"/>
            <a:ext cx="7662866" cy="326717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buSzTx/>
              <a:buNone/>
              <a:defRPr i="1" sz="3900"/>
            </a:pPr>
            <a:r>
              <a:t>“The millennial is into authenticity and more into authenticity than prestige.” </a:t>
            </a:r>
            <a:endParaRPr sz="1500"/>
          </a:p>
          <a:p>
            <a:pPr marL="0" indent="0">
              <a:lnSpc>
                <a:spcPct val="80000"/>
              </a:lnSpc>
              <a:buSzTx/>
              <a:buNone/>
              <a:defRPr sz="3200"/>
            </a:pPr>
          </a:p>
          <a:p>
            <a:pPr marL="0" indent="0" algn="r">
              <a:lnSpc>
                <a:spcPct val="80000"/>
              </a:lnSpc>
              <a:buSzTx/>
              <a:buNone/>
            </a:pPr>
            <a:r>
              <a:t>Helen Kellog </a:t>
            </a:r>
            <a:br/>
            <a:r>
              <a:t>  Marketing Consultant </a:t>
            </a:r>
            <a:br/>
            <a:r>
              <a:t>  Green Mountain Keurig</a:t>
            </a:r>
          </a:p>
        </p:txBody>
      </p:sp>
      <p:sp>
        <p:nvSpPr>
          <p:cNvPr id="187" name="Shape 187"/>
          <p:cNvSpPr/>
          <p:nvPr/>
        </p:nvSpPr>
        <p:spPr>
          <a:xfrm>
            <a:off x="457200" y="132079"/>
            <a:ext cx="2929902" cy="1622791"/>
          </a:xfrm>
          <a:prstGeom prst="ellipse">
            <a:avLst/>
          </a:prstGeom>
          <a:gradFill>
            <a:gsLst>
              <a:gs pos="0">
                <a:srgbClr val="CBC0DB"/>
              </a:gs>
              <a:gs pos="40000">
                <a:srgbClr val="B19FCB"/>
              </a:gs>
              <a:gs pos="100000">
                <a:srgbClr val="7A5C9D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8" name="Shape 188"/>
          <p:cNvSpPr/>
          <p:nvPr/>
        </p:nvSpPr>
        <p:spPr>
          <a:xfrm>
            <a:off x="-152401" y="548640"/>
            <a:ext cx="4104642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solidFill>
                  <a:srgbClr val="FFFFFF"/>
                </a:solidFill>
              </a:defRPr>
            </a:pPr>
            <a:r>
              <a:t>Connecting</a:t>
            </a:r>
          </a:p>
          <a:p>
            <a:pPr algn="ctr">
              <a:defRPr sz="2000">
                <a:solidFill>
                  <a:srgbClr val="FFFFFF"/>
                </a:solidFill>
              </a:defRPr>
            </a:pPr>
            <a:r>
              <a:t>consumers &amp; producers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body" sz="half" idx="1"/>
          </p:nvPr>
        </p:nvSpPr>
        <p:spPr>
          <a:xfrm>
            <a:off x="739774" y="2770094"/>
            <a:ext cx="7662866" cy="326717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buSzTx/>
              <a:buNone/>
              <a:defRPr i="1" sz="4400"/>
            </a:pPr>
            <a:r>
              <a:t>“History underscores the authenticity of the brand” </a:t>
            </a:r>
            <a:br/>
            <a:endParaRPr sz="4800"/>
          </a:p>
          <a:p>
            <a:pPr marL="0" indent="0" algn="r">
              <a:lnSpc>
                <a:spcPct val="80000"/>
              </a:lnSpc>
              <a:buSzTx/>
              <a:buNone/>
              <a:defRPr sz="2900"/>
            </a:pPr>
            <a:r>
              <a:t>Roy Heffernan </a:t>
            </a:r>
            <a:br/>
            <a:r>
              <a:t>    Former COO </a:t>
            </a:r>
            <a:br/>
            <a:r>
              <a:t>    Life is Good</a:t>
            </a:r>
          </a:p>
        </p:txBody>
      </p:sp>
      <p:sp>
        <p:nvSpPr>
          <p:cNvPr id="191" name="Shape 191"/>
          <p:cNvSpPr/>
          <p:nvPr/>
        </p:nvSpPr>
        <p:spPr>
          <a:xfrm>
            <a:off x="457200" y="132079"/>
            <a:ext cx="2929902" cy="1622791"/>
          </a:xfrm>
          <a:prstGeom prst="ellipse">
            <a:avLst/>
          </a:prstGeom>
          <a:gradFill>
            <a:gsLst>
              <a:gs pos="0">
                <a:srgbClr val="CBC0DB"/>
              </a:gs>
              <a:gs pos="40000">
                <a:srgbClr val="B19FCB"/>
              </a:gs>
              <a:gs pos="100000">
                <a:srgbClr val="7A5C9D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2" name="Shape 192"/>
          <p:cNvSpPr/>
          <p:nvPr/>
        </p:nvSpPr>
        <p:spPr>
          <a:xfrm>
            <a:off x="-152401" y="548640"/>
            <a:ext cx="4104642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solidFill>
                  <a:srgbClr val="FFFFFF"/>
                </a:solidFill>
              </a:defRPr>
            </a:pPr>
            <a:r>
              <a:t>Connecting</a:t>
            </a:r>
          </a:p>
          <a:p>
            <a:pPr algn="ctr">
              <a:defRPr sz="2000">
                <a:solidFill>
                  <a:srgbClr val="FFFFFF"/>
                </a:solidFill>
              </a:defRPr>
            </a:pPr>
            <a:r>
              <a:t>consumers &amp; producers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body" sz="quarter" idx="1"/>
          </p:nvPr>
        </p:nvSpPr>
        <p:spPr>
          <a:xfrm>
            <a:off x="740663" y="2784475"/>
            <a:ext cx="3767330" cy="325278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i="1" sz="4000"/>
            </a:lvl1pPr>
          </a:lstStyle>
          <a:p>
            <a:pPr/>
            <a:r>
              <a:t>Millennials want to know what they’re buying.</a:t>
            </a:r>
          </a:p>
        </p:txBody>
      </p:sp>
      <p:sp>
        <p:nvSpPr>
          <p:cNvPr id="195" name="Shape 195"/>
          <p:cNvSpPr/>
          <p:nvPr/>
        </p:nvSpPr>
        <p:spPr>
          <a:xfrm>
            <a:off x="4634753" y="2784475"/>
            <a:ext cx="3767329" cy="298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42900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/>
              <a:buChar char="S"/>
              <a:defRPr sz="2400">
                <a:solidFill>
                  <a:srgbClr val="595959"/>
                </a:solidFill>
              </a:defRPr>
            </a:pPr>
            <a:r>
              <a:t>Simplify the logo</a:t>
            </a:r>
          </a:p>
          <a:p>
            <a:pPr marL="342900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/>
              <a:buChar char="S"/>
              <a:defRPr sz="2400">
                <a:solidFill>
                  <a:srgbClr val="595959"/>
                </a:solidFill>
              </a:defRPr>
            </a:pPr>
            <a:r>
              <a:t>Alfred Peet as the face of the company</a:t>
            </a:r>
          </a:p>
          <a:p>
            <a:pPr marL="342900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/>
              <a:buChar char="S"/>
              <a:defRPr sz="2400">
                <a:solidFill>
                  <a:srgbClr val="595959"/>
                </a:solidFill>
              </a:defRPr>
            </a:pPr>
            <a:r>
              <a:t>Coffee bags</a:t>
            </a:r>
          </a:p>
          <a:p>
            <a:pPr marL="342900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/>
              <a:buChar char="S"/>
              <a:defRPr sz="2400">
                <a:solidFill>
                  <a:srgbClr val="595959"/>
                </a:solidFill>
              </a:defRPr>
            </a:pPr>
            <a:r>
              <a:t>Redesign cup with supply chain</a:t>
            </a:r>
          </a:p>
        </p:txBody>
      </p:sp>
      <p:sp>
        <p:nvSpPr>
          <p:cNvPr id="196" name="Shape 196"/>
          <p:cNvSpPr/>
          <p:nvPr/>
        </p:nvSpPr>
        <p:spPr>
          <a:xfrm>
            <a:off x="457200" y="132079"/>
            <a:ext cx="2929902" cy="1622791"/>
          </a:xfrm>
          <a:prstGeom prst="ellipse">
            <a:avLst/>
          </a:prstGeom>
          <a:gradFill>
            <a:gsLst>
              <a:gs pos="0">
                <a:srgbClr val="CBC0DB"/>
              </a:gs>
              <a:gs pos="40000">
                <a:srgbClr val="B19FCB"/>
              </a:gs>
              <a:gs pos="100000">
                <a:srgbClr val="7A5C9D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7" name="Shape 197"/>
          <p:cNvSpPr/>
          <p:nvPr/>
        </p:nvSpPr>
        <p:spPr>
          <a:xfrm>
            <a:off x="-152401" y="548640"/>
            <a:ext cx="4104642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solidFill>
                  <a:srgbClr val="FFFFFF"/>
                </a:solidFill>
              </a:defRPr>
            </a:pPr>
            <a:r>
              <a:t>Connecting</a:t>
            </a:r>
          </a:p>
          <a:p>
            <a:pPr algn="ctr">
              <a:defRPr sz="2000">
                <a:solidFill>
                  <a:srgbClr val="FFFFFF"/>
                </a:solidFill>
              </a:defRPr>
            </a:pPr>
            <a:r>
              <a:t>consumers &amp; producers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9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age8.png" descr="Screen Shot 2015-07-16 at 9.22.0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Genesis">
  <a:themeElements>
    <a:clrScheme name="Genesi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Genesis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88900" dist="50800" dir="11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88900" dist="50800" dir="11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88900" dist="50800" dir="11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sto MT"/>
            <a:ea typeface="Calisto MT"/>
            <a:cs typeface="Calisto MT"/>
            <a:sym typeface="Calisto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sto MT"/>
            <a:ea typeface="Calisto MT"/>
            <a:cs typeface="Calisto MT"/>
            <a:sym typeface="Calisto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enesis">
  <a:themeElements>
    <a:clrScheme name="Genesi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Genesis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88900" dist="50800" dir="11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88900" dist="50800" dir="11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88900" dist="50800" dir="11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sto MT"/>
            <a:ea typeface="Calisto MT"/>
            <a:cs typeface="Calisto MT"/>
            <a:sym typeface="Calisto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sto MT"/>
            <a:ea typeface="Calisto MT"/>
            <a:cs typeface="Calisto MT"/>
            <a:sym typeface="Calisto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